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15"/>
  </p:notesMasterIdLst>
  <p:sldIdLst>
    <p:sldId id="256" r:id="rId2"/>
    <p:sldId id="257" r:id="rId3"/>
    <p:sldId id="277" r:id="rId4"/>
    <p:sldId id="265" r:id="rId5"/>
    <p:sldId id="267" r:id="rId6"/>
    <p:sldId id="268" r:id="rId7"/>
    <p:sldId id="269" r:id="rId8"/>
    <p:sldId id="271" r:id="rId9"/>
    <p:sldId id="272" r:id="rId10"/>
    <p:sldId id="273" r:id="rId11"/>
    <p:sldId id="274" r:id="rId12"/>
    <p:sldId id="275" r:id="rId13"/>
    <p:sldId id="276"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0" clrIdx="0">
    <p:extLst>
      <p:ext uri="{19B8F6BF-5375-455C-9EA6-DF929625EA0E}">
        <p15:presenceInfo xmlns=""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96"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46715-7BA1-41DD-97EB-268BB251B4AB}" type="datetimeFigureOut">
              <a:rPr lang="ru-RU" smtClean="0"/>
              <a:pPr/>
              <a:t>28.03.2022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67B85-556B-4D82-B970-EC62252EFC29}" type="slidenum">
              <a:rPr lang="ru-RU" smtClean="0"/>
              <a:pPr/>
              <a:t>‹#›</a:t>
            </a:fld>
            <a:endParaRPr lang="ru-RU"/>
          </a:p>
        </p:txBody>
      </p:sp>
    </p:spTree>
    <p:extLst>
      <p:ext uri="{BB962C8B-B14F-4D97-AF65-F5344CB8AC3E}">
        <p14:creationId xmlns:p14="http://schemas.microsoft.com/office/powerpoint/2010/main" xmlns="" val="40202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B567B85-556B-4D82-B970-EC62252EFC29}" type="slidenum">
              <a:rPr lang="ru-RU" smtClean="0"/>
              <a:pPr/>
              <a:t>2</a:t>
            </a:fld>
            <a:endParaRPr lang="ru-RU"/>
          </a:p>
        </p:txBody>
      </p:sp>
    </p:spTree>
    <p:extLst>
      <p:ext uri="{BB962C8B-B14F-4D97-AF65-F5344CB8AC3E}">
        <p14:creationId xmlns:p14="http://schemas.microsoft.com/office/powerpoint/2010/main" xmlns="" val="2005329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33405291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118610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40653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213104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2926351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355699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524712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385075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291973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51898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415110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309857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288084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167941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38585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163130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104B7C-E75D-49F1-9720-EE8416802CAC}" type="datetimeFigureOut">
              <a:rPr lang="ru-RU" smtClean="0"/>
              <a:pPr/>
              <a:t>28.03.2022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103517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104B7C-E75D-49F1-9720-EE8416802CAC}" type="datetimeFigureOut">
              <a:rPr lang="ru-RU" smtClean="0"/>
              <a:pPr/>
              <a:t>28.03.2022</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FE10EB-953E-47D4-A510-CDF2276E5D6D}" type="slidenum">
              <a:rPr lang="ru-RU" smtClean="0"/>
              <a:pPr/>
              <a:t>‹#›</a:t>
            </a:fld>
            <a:endParaRPr lang="ru-RU"/>
          </a:p>
        </p:txBody>
      </p:sp>
    </p:spTree>
    <p:extLst>
      <p:ext uri="{BB962C8B-B14F-4D97-AF65-F5344CB8AC3E}">
        <p14:creationId xmlns:p14="http://schemas.microsoft.com/office/powerpoint/2010/main" xmlns="" val="2482210385"/>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2351" y="578497"/>
            <a:ext cx="10730204" cy="3564295"/>
          </a:xfrm>
        </p:spPr>
        <p:txBody>
          <a:bodyPr>
            <a:normAutofit fontScale="90000"/>
            <a:scene3d>
              <a:camera prst="orthographicFront"/>
              <a:lightRig rig="threePt" dir="t"/>
            </a:scene3d>
            <a:sp3d extrusionH="57150">
              <a:bevelT w="57150" h="38100" prst="artDeco"/>
            </a:sp3d>
          </a:bodyPr>
          <a:lstStyle/>
          <a:p>
            <a:pPr algn="ctr"/>
            <a:r>
              <a:rPr lang="ru-RU" sz="6600" dirty="0" smtClean="0"/>
              <a:t/>
            </a:r>
            <a:br>
              <a:rPr lang="ru-RU" sz="6600" dirty="0" smtClean="0"/>
            </a:br>
            <a:r>
              <a:rPr lang="ru-RU" sz="6600" dirty="0" smtClean="0"/>
              <a:t> </a:t>
            </a:r>
            <a:br>
              <a:rPr lang="ru-RU" sz="6600" dirty="0" smtClean="0"/>
            </a:br>
            <a:r>
              <a:rPr lang="ru-RU" sz="6600" dirty="0" smtClean="0"/>
              <a:t/>
            </a:r>
            <a:br>
              <a:rPr lang="ru-RU" sz="6600" dirty="0" smtClean="0"/>
            </a:br>
            <a:r>
              <a:rPr lang="ru-RU" sz="6600" dirty="0" smtClean="0"/>
              <a:t/>
            </a:r>
            <a:br>
              <a:rPr lang="ru-RU" sz="6600" dirty="0" smtClean="0"/>
            </a:br>
            <a:r>
              <a:rPr lang="ru-RU" sz="6600" dirty="0" smtClean="0"/>
              <a:t/>
            </a:r>
            <a:br>
              <a:rPr lang="ru-RU" sz="6600" dirty="0" smtClean="0"/>
            </a:br>
            <a:r>
              <a:rPr lang="ru-RU" sz="1600" b="1" dirty="0" smtClean="0"/>
              <a:t>ГУО </a:t>
            </a:r>
            <a:r>
              <a:rPr lang="ru-RU" sz="1600" b="1" dirty="0" smtClean="0"/>
              <a:t>«Учебно-педагогический комплекс детский сад- средняя </a:t>
            </a:r>
            <a:br>
              <a:rPr lang="ru-RU" sz="1600" b="1" dirty="0" smtClean="0"/>
            </a:br>
            <a:r>
              <a:rPr lang="ru-RU" sz="1600" b="1" dirty="0" smtClean="0"/>
              <a:t>школа №42 г. Могилева</a:t>
            </a:r>
            <a:r>
              <a:rPr lang="ru-RU" sz="1600" b="1" dirty="0" smtClean="0"/>
              <a:t>»</a:t>
            </a:r>
            <a:br>
              <a:rPr lang="ru-RU" sz="1600" b="1" dirty="0" smtClean="0"/>
            </a:br>
            <a:r>
              <a:rPr lang="ru-RU" sz="1600" dirty="0" smtClean="0"/>
              <a:t/>
            </a:r>
            <a:br>
              <a:rPr lang="ru-RU" sz="1600" dirty="0" smtClean="0"/>
            </a:br>
            <a:r>
              <a:rPr lang="ru-RU" sz="6600" dirty="0" smtClean="0"/>
              <a:t/>
            </a:r>
            <a:br>
              <a:rPr lang="ru-RU" sz="6600" dirty="0" smtClean="0"/>
            </a:br>
            <a:r>
              <a:rPr lang="ru-RU" sz="6600" b="1" dirty="0" smtClean="0"/>
              <a:t>Галилео </a:t>
            </a:r>
            <a:r>
              <a:rPr lang="ru-RU" sz="6600" b="1" dirty="0" err="1" smtClean="0"/>
              <a:t>галилей</a:t>
            </a:r>
            <a:r>
              <a:rPr lang="ru-RU" sz="6600" b="1" dirty="0" smtClean="0"/>
              <a:t> </a:t>
            </a:r>
            <a:endParaRPr lang="ru-RU" sz="6600" b="1" dirty="0"/>
          </a:p>
        </p:txBody>
      </p:sp>
      <p:sp>
        <p:nvSpPr>
          <p:cNvPr id="3" name="Подзаголовок 2"/>
          <p:cNvSpPr>
            <a:spLocks noGrp="1"/>
          </p:cNvSpPr>
          <p:nvPr>
            <p:ph type="subTitle" idx="1"/>
          </p:nvPr>
        </p:nvSpPr>
        <p:spPr/>
        <p:txBody>
          <a:bodyPr/>
          <a:lstStyle/>
          <a:p>
            <a:r>
              <a:rPr lang="ru-RU" dirty="0" smtClean="0"/>
              <a:t>Григорьева виктория </a:t>
            </a:r>
          </a:p>
          <a:p>
            <a:r>
              <a:rPr lang="ru-RU" dirty="0"/>
              <a:t> </a:t>
            </a:r>
            <a:r>
              <a:rPr lang="ru-RU" dirty="0" smtClean="0"/>
              <a:t>  </a:t>
            </a:r>
            <a:r>
              <a:rPr lang="ru-RU" dirty="0" smtClean="0"/>
              <a:t>11 </a:t>
            </a:r>
            <a:r>
              <a:rPr lang="ru-RU" dirty="0" smtClean="0"/>
              <a:t>класс       </a:t>
            </a:r>
            <a:endParaRPr lang="ru-RU" dirty="0"/>
          </a:p>
        </p:txBody>
      </p:sp>
    </p:spTree>
    <p:extLst>
      <p:ext uri="{BB962C8B-B14F-4D97-AF65-F5344CB8AC3E}">
        <p14:creationId xmlns:p14="http://schemas.microsoft.com/office/powerpoint/2010/main" xmlns="" val="65248291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972" y="1712890"/>
            <a:ext cx="11436439" cy="4401205"/>
          </a:xfrm>
          <a:prstGeom prst="rect">
            <a:avLst/>
          </a:prstGeom>
        </p:spPr>
        <p:txBody>
          <a:bodyPr wrap="square">
            <a:spAutoFit/>
          </a:bodyPr>
          <a:lstStyle/>
          <a:p>
            <a:pPr algn="just" fontAlgn="base"/>
            <a:r>
              <a:rPr lang="ru-RU" sz="2400" dirty="0">
                <a:latin typeface="Times New Roman" panose="02020603050405020304" pitchFamily="18" charset="0"/>
                <a:cs typeface="Times New Roman" panose="02020603050405020304" pitchFamily="18" charset="0"/>
              </a:rPr>
              <a:t>После 1616 года, переломного в научной биографии Галилея, он был вынужден уйти в тень. Ученый опасался выражать собственные идеи явно, поэтому единственной книгой Галилео изданной после объявления Коперника еретиком, стало сочинение 1623 года «Пробирщик». После смены власти в Ватикане Галилей воспрянул духом, он считал, что новый Папа Урбан VIII благосклоннее отнесется к </a:t>
            </a:r>
            <a:r>
              <a:rPr lang="ru-RU" sz="2400" dirty="0" err="1">
                <a:latin typeface="Times New Roman" panose="02020603050405020304" pitchFamily="18" charset="0"/>
                <a:cs typeface="Times New Roman" panose="02020603050405020304" pitchFamily="18" charset="0"/>
              </a:rPr>
              <a:t>коперниковским</a:t>
            </a:r>
            <a:r>
              <a:rPr lang="ru-RU" sz="2400" dirty="0">
                <a:latin typeface="Times New Roman" panose="02020603050405020304" pitchFamily="18" charset="0"/>
                <a:cs typeface="Times New Roman" panose="02020603050405020304" pitchFamily="18" charset="0"/>
              </a:rPr>
              <a:t> идеям, нежели его предшественник</a:t>
            </a:r>
            <a:r>
              <a:rPr lang="ru-RU" sz="2400" dirty="0" smtClean="0">
                <a:latin typeface="Times New Roman" panose="02020603050405020304" pitchFamily="18" charset="0"/>
                <a:cs typeface="Times New Roman" panose="02020603050405020304" pitchFamily="18" charset="0"/>
              </a:rPr>
              <a:t>.</a:t>
            </a:r>
          </a:p>
          <a:p>
            <a:pPr algn="just" fontAlgn="base"/>
            <a:r>
              <a:rPr lang="ru-RU" sz="2400" dirty="0">
                <a:latin typeface="Times New Roman" panose="02020603050405020304" pitchFamily="18" charset="0"/>
                <a:cs typeface="Times New Roman" panose="02020603050405020304" pitchFamily="18" charset="0"/>
              </a:rPr>
              <a:t>Но после появления в печати в 1632 году полемического трактата «Диалог о двух главнейших системах мира» инквизиция вновь возбудила против ученого процесс. История с обвинением повторилась, но на этот раз для Галилео все закончилось гораздо хуже.</a:t>
            </a:r>
          </a:p>
          <a:p>
            <a:pPr algn="just"/>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96993" y="643944"/>
            <a:ext cx="5253654" cy="707886"/>
          </a:xfrm>
          <a:prstGeom prst="rect">
            <a:avLst/>
          </a:prstGeom>
        </p:spPr>
        <p:txBody>
          <a:bodyPr wrap="square">
            <a:spAutoFit/>
            <a:scene3d>
              <a:camera prst="orthographicFront"/>
              <a:lightRig rig="threePt" dir="t"/>
            </a:scene3d>
            <a:sp3d extrusionH="57150">
              <a:bevelT w="38100" h="38100" prst="relaxedInset"/>
            </a:sp3d>
          </a:bodyPr>
          <a:lstStyle/>
          <a:p>
            <a:pPr lvl="0" algn="ctr"/>
            <a:r>
              <a:rPr lang="ru-RU" sz="3600" b="1" dirty="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К</a:t>
            </a:r>
            <a:r>
              <a:rPr lang="ru-RU" sz="3600" b="1" dirty="0" smtClean="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онфликт</a:t>
            </a:r>
            <a:r>
              <a:rPr lang="ru-RU" sz="4000" b="1" dirty="0" smtClean="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 с церковью  </a:t>
            </a:r>
            <a:endParaRPr lang="ru-RU" sz="4000" b="1" dirty="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517595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276" y="1674253"/>
            <a:ext cx="11269014" cy="5170646"/>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Живя в Падуе, молодой </a:t>
            </a:r>
            <a:r>
              <a:rPr lang="ru-RU" sz="2400" dirty="0" err="1">
                <a:latin typeface="Times New Roman" panose="02020603050405020304" pitchFamily="18" charset="0"/>
                <a:cs typeface="Times New Roman" panose="02020603050405020304" pitchFamily="18" charset="0"/>
              </a:rPr>
              <a:t>Галлилей</a:t>
            </a:r>
            <a:r>
              <a:rPr lang="ru-RU" sz="2400" dirty="0">
                <a:latin typeface="Times New Roman" panose="02020603050405020304" pitchFamily="18" charset="0"/>
                <a:cs typeface="Times New Roman" panose="02020603050405020304" pitchFamily="18" charset="0"/>
              </a:rPr>
              <a:t> познакомился с </a:t>
            </a:r>
            <a:r>
              <a:rPr lang="ru-RU" sz="2400" dirty="0" err="1">
                <a:latin typeface="Times New Roman" panose="02020603050405020304" pitchFamily="18" charset="0"/>
                <a:cs typeface="Times New Roman" panose="02020603050405020304" pitchFamily="18" charset="0"/>
              </a:rPr>
              <a:t>подданой</a:t>
            </a:r>
            <a:r>
              <a:rPr lang="ru-RU" sz="2400" dirty="0">
                <a:latin typeface="Times New Roman" panose="02020603050405020304" pitchFamily="18" charset="0"/>
                <a:cs typeface="Times New Roman" panose="02020603050405020304" pitchFamily="18" charset="0"/>
              </a:rPr>
              <a:t> Венецианской республики Мариной </a:t>
            </a:r>
            <a:r>
              <a:rPr lang="ru-RU" sz="2400" dirty="0" err="1">
                <a:latin typeface="Times New Roman" panose="02020603050405020304" pitchFamily="18" charset="0"/>
                <a:cs typeface="Times New Roman" panose="02020603050405020304" pitchFamily="18" charset="0"/>
              </a:rPr>
              <a:t>Гамба</a:t>
            </a:r>
            <a:r>
              <a:rPr lang="ru-RU" sz="2400" dirty="0">
                <a:latin typeface="Times New Roman" panose="02020603050405020304" pitchFamily="18" charset="0"/>
                <a:cs typeface="Times New Roman" panose="02020603050405020304" pitchFamily="18" charset="0"/>
              </a:rPr>
              <a:t>, которая стала гражданской женой ученого. В семье Галилея родилось трое детей - сын </a:t>
            </a:r>
            <a:r>
              <a:rPr lang="ru-RU" sz="2400" dirty="0" err="1">
                <a:latin typeface="Times New Roman" panose="02020603050405020304" pitchFamily="18" charset="0"/>
                <a:cs typeface="Times New Roman" panose="02020603050405020304" pitchFamily="18" charset="0"/>
              </a:rPr>
              <a:t>Винченцо</a:t>
            </a:r>
            <a:r>
              <a:rPr lang="ru-RU" sz="2400" dirty="0">
                <a:latin typeface="Times New Roman" panose="02020603050405020304" pitchFamily="18" charset="0"/>
                <a:cs typeface="Times New Roman" panose="02020603050405020304" pitchFamily="18" charset="0"/>
              </a:rPr>
              <a:t> и дочери Вирджиния и Ливия. Так как дети появились вне венчаного брака, девушкам впоследствии пришлось стать монахинями. В 55 лет Галилео удалось узаконить только сына, поэтому юноша смог жениться и подарить отцу внука, который в дальнейшем так же, как и тети, стал монахом</a:t>
            </a:r>
            <a:r>
              <a:rPr lang="ru-RU" sz="2400" dirty="0" smtClean="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После того, как инквизиция объявила Галилео вне закона, он переселился на виллу в </a:t>
            </a:r>
            <a:r>
              <a:rPr lang="ru-RU" sz="2400" dirty="0" err="1">
                <a:latin typeface="Times New Roman" panose="02020603050405020304" pitchFamily="18" charset="0"/>
                <a:cs typeface="Times New Roman" panose="02020603050405020304" pitchFamily="18" charset="0"/>
              </a:rPr>
              <a:t>Арчетри</a:t>
            </a:r>
            <a:r>
              <a:rPr lang="ru-RU" sz="2400" dirty="0">
                <a:latin typeface="Times New Roman" panose="02020603050405020304" pitchFamily="18" charset="0"/>
                <a:cs typeface="Times New Roman" panose="02020603050405020304" pitchFamily="18" charset="0"/>
              </a:rPr>
              <a:t>, что находилась недалеко от монастыря дочерей. Поэтому довольно часто Галилей мог видеть любимицу, старшую дочь Вирджинию, вплоть до ее смерти в 1634 году. Младшая Ливия не навещала своего отца по причине болезненности.</a:t>
            </a:r>
          </a:p>
          <a:p>
            <a:pPr algn="just"/>
            <a:endParaRPr lang="ru-RU" sz="2400" dirty="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dirty="0"/>
          </a:p>
        </p:txBody>
      </p:sp>
      <p:sp>
        <p:nvSpPr>
          <p:cNvPr id="3" name="Прямоугольник 2"/>
          <p:cNvSpPr/>
          <p:nvPr/>
        </p:nvSpPr>
        <p:spPr>
          <a:xfrm>
            <a:off x="3219719" y="553792"/>
            <a:ext cx="5330928" cy="830997"/>
          </a:xfrm>
          <a:prstGeom prst="rect">
            <a:avLst/>
          </a:prstGeom>
        </p:spPr>
        <p:txBody>
          <a:bodyPr wrap="square">
            <a:spAutoFit/>
            <a:scene3d>
              <a:camera prst="orthographicFront"/>
              <a:lightRig rig="threePt" dir="t"/>
            </a:scene3d>
            <a:sp3d extrusionH="57150">
              <a:bevelT w="38100" h="38100" prst="relaxedInset"/>
            </a:sp3d>
          </a:bodyPr>
          <a:lstStyle/>
          <a:p>
            <a:pPr lvl="0" algn="ctr"/>
            <a:r>
              <a:rPr lang="ru-RU" sz="4800" b="1" dirty="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Л</a:t>
            </a:r>
            <a:r>
              <a:rPr lang="ru-RU" sz="4800" b="1" dirty="0" smtClean="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ичная жизнь </a:t>
            </a:r>
            <a:endParaRPr lang="ru-RU" sz="4800" b="1" dirty="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1344845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3638" y="1700011"/>
            <a:ext cx="11320529" cy="489364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результате кратковременного заточения в 1633 году Галилей отрекся от идеи гелиоцентризма и попал под бессрочный арест. Ученого поместили под домашнюю охрану в городе </a:t>
            </a:r>
            <a:r>
              <a:rPr lang="ru-RU" sz="2400" dirty="0" err="1">
                <a:latin typeface="Times New Roman" panose="02020603050405020304" pitchFamily="18" charset="0"/>
                <a:cs typeface="Times New Roman" panose="02020603050405020304" pitchFamily="18" charset="0"/>
              </a:rPr>
              <a:t>Арчетри</a:t>
            </a:r>
            <a:r>
              <a:rPr lang="ru-RU" sz="2400" dirty="0">
                <a:latin typeface="Times New Roman" panose="02020603050405020304" pitchFamily="18" charset="0"/>
                <a:cs typeface="Times New Roman" panose="02020603050405020304" pitchFamily="18" charset="0"/>
              </a:rPr>
              <a:t> с ограничением общения. Галилео пробыл на тосканской вилле безвыездно до последних дней жизни. Сердце гения остановилось 8 января 1642 года. В момент смерти рядом с ученым находились два </a:t>
            </a:r>
            <a:r>
              <a:rPr lang="ru-RU" sz="2400" dirty="0" smtClean="0">
                <a:latin typeface="Times New Roman" panose="02020603050405020304" pitchFamily="18" charset="0"/>
                <a:cs typeface="Times New Roman" panose="02020603050405020304" pitchFamily="18" charset="0"/>
              </a:rPr>
              <a:t>студента. </a:t>
            </a:r>
          </a:p>
          <a:p>
            <a:pPr algn="just"/>
            <a:r>
              <a:rPr lang="ru-RU" sz="2400" dirty="0">
                <a:latin typeface="Times New Roman" panose="02020603050405020304" pitchFamily="18" charset="0"/>
                <a:cs typeface="Times New Roman" panose="02020603050405020304" pitchFamily="18" charset="0"/>
              </a:rPr>
              <a:t> После кончины католики запретили хоронить прах Галилео в склепе базилики Санта </a:t>
            </a:r>
            <a:r>
              <a:rPr lang="ru-RU" sz="2400" dirty="0" err="1">
                <a:latin typeface="Times New Roman" panose="02020603050405020304" pitchFamily="18" charset="0"/>
                <a:cs typeface="Times New Roman" panose="02020603050405020304" pitchFamily="18" charset="0"/>
              </a:rPr>
              <a:t>Кроче</a:t>
            </a:r>
            <a:r>
              <a:rPr lang="ru-RU" sz="2400" dirty="0">
                <a:latin typeface="Times New Roman" panose="02020603050405020304" pitchFamily="18" charset="0"/>
                <a:cs typeface="Times New Roman" panose="02020603050405020304" pitchFamily="18" charset="0"/>
              </a:rPr>
              <a:t>, где хотел упокоиться ученый. Справедливость восторжествовала в 1737 году. Отныне могила Галилея находится рядом с Микеланджело. Еще через 20 лет церковь реабилитировала идею гелиоцентризма. Оправдания Галилео пришлось ждать гораздо дольше. Ошибка инквизиции была признана только в 1992 году Папой Иоанном Павлом II.</a:t>
            </a:r>
          </a:p>
          <a:p>
            <a:endParaRPr lang="ru-RU" sz="2400" dirty="0">
              <a:solidFill>
                <a:srgbClr val="2A2A2C"/>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374265" y="605308"/>
            <a:ext cx="5176381" cy="830997"/>
          </a:xfrm>
          <a:prstGeom prst="rect">
            <a:avLst/>
          </a:prstGeom>
        </p:spPr>
        <p:txBody>
          <a:bodyPr wrap="square">
            <a:spAutoFit/>
            <a:scene3d>
              <a:camera prst="orthographicFront"/>
              <a:lightRig rig="threePt" dir="t"/>
            </a:scene3d>
            <a:sp3d extrusionH="57150">
              <a:bevelT w="38100" h="38100" prst="relaxedInset"/>
            </a:sp3d>
          </a:bodyPr>
          <a:lstStyle/>
          <a:p>
            <a:pPr lvl="0" algn="ctr"/>
            <a:r>
              <a:rPr lang="ru-RU" sz="4800" b="1" dirty="0" smtClean="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Смерть </a:t>
            </a:r>
            <a:endParaRPr lang="ru-RU" sz="4800" b="1" dirty="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732232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734096" y="1184856"/>
            <a:ext cx="10625070" cy="5190186"/>
          </a:xfrm>
          <a:prstGeom prst="rect">
            <a:avLst/>
          </a:prstGeom>
        </p:spPr>
      </p:pic>
      <p:sp>
        <p:nvSpPr>
          <p:cNvPr id="3" name="Прямоугольник 2"/>
          <p:cNvSpPr/>
          <p:nvPr/>
        </p:nvSpPr>
        <p:spPr>
          <a:xfrm>
            <a:off x="3245476" y="257577"/>
            <a:ext cx="5266533" cy="584775"/>
          </a:xfrm>
          <a:prstGeom prst="rect">
            <a:avLst/>
          </a:prstGeom>
        </p:spPr>
        <p:txBody>
          <a:bodyPr wrap="square">
            <a:spAutoFit/>
            <a:scene3d>
              <a:camera prst="orthographicFront"/>
              <a:lightRig rig="threePt" dir="t"/>
            </a:scene3d>
            <a:sp3d extrusionH="57150">
              <a:bevelT w="38100" h="38100" prst="relaxedInset"/>
            </a:sp3d>
          </a:bodyPr>
          <a:lstStyle/>
          <a:p>
            <a:pPr lvl="0" algn="ctr"/>
            <a:r>
              <a:rPr lang="ru-RU" sz="3200" b="1" dirty="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Г</a:t>
            </a:r>
            <a:r>
              <a:rPr lang="ru-RU" sz="3200" b="1" dirty="0" smtClean="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робница Галилео Галилея </a:t>
            </a:r>
            <a:endParaRPr lang="ru-RU" sz="3200" b="1" dirty="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4595114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134" y="1674253"/>
            <a:ext cx="4091554" cy="4312209"/>
          </a:xfrm>
          <a:prstGeom prst="rect">
            <a:avLst/>
          </a:prstGeom>
        </p:spPr>
      </p:pic>
      <p:sp>
        <p:nvSpPr>
          <p:cNvPr id="3" name="TextBox 2"/>
          <p:cNvSpPr txBox="1"/>
          <p:nvPr/>
        </p:nvSpPr>
        <p:spPr>
          <a:xfrm>
            <a:off x="3850782" y="566670"/>
            <a:ext cx="4682041" cy="769441"/>
          </a:xfrm>
          <a:prstGeom prst="rect">
            <a:avLst/>
          </a:prstGeom>
          <a:noFill/>
        </p:spPr>
        <p:txBody>
          <a:bodyPr wrap="square" rtlCol="0">
            <a:spAutoFit/>
            <a:scene3d>
              <a:camera prst="orthographicFront"/>
              <a:lightRig rig="threePt" dir="t"/>
            </a:scene3d>
            <a:sp3d extrusionH="57150">
              <a:bevelT w="38100" h="38100" prst="relaxedInset"/>
            </a:sp3d>
          </a:bodyPr>
          <a:lstStyle/>
          <a:p>
            <a:r>
              <a:rPr lang="ru-RU" sz="4400" b="1" i="0"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Галилео</a:t>
            </a:r>
            <a:r>
              <a:rPr lang="ru-RU" sz="4400" b="1" i="0" spc="300"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ru-RU" sz="4400" b="1" i="0"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Галилей</a:t>
            </a:r>
            <a:endParaRPr lang="ru-RU" sz="4400" b="1" i="0" dirty="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643438" y="1928813"/>
            <a:ext cx="7343775" cy="3724096"/>
          </a:xfrm>
          <a:prstGeom prst="rect">
            <a:avLst/>
          </a:prstGeom>
          <a:noFill/>
        </p:spPr>
        <p:txBody>
          <a:bodyPr wrap="square" rtlCol="0">
            <a:spAutoFit/>
          </a:bodyPr>
          <a:lstStyle/>
          <a:p>
            <a:pPr algn="just"/>
            <a:r>
              <a:rPr lang="ru-RU" sz="2400" dirty="0">
                <a:latin typeface="Times New Roman" panose="02020603050405020304" pitchFamily="18" charset="0"/>
                <a:cs typeface="Times New Roman" panose="02020603050405020304" pitchFamily="18" charset="0"/>
              </a:rPr>
              <a:t>15 февраля 1564 года в итальянском городке Пиза в семье обедневших аристократов появился мальчик, которому было суждено стать великим исследователем</a:t>
            </a:r>
            <a:r>
              <a:rPr lang="ru-RU" sz="2400" dirty="0" smtClean="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Вначале он посещал школу при монастыре. Галилео рос способным ребёнком, проявлявшим таланты в разных сферах деятельности: рисовании, иностранных языках, музыке, однако своё предпочтение отдавал науке.</a:t>
            </a:r>
            <a:endParaRPr lang="ru-RU" sz="2400" dirty="0" smtClean="0">
              <a:solidFill>
                <a:srgbClr val="333333"/>
              </a:solidFill>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556735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49" y="1943100"/>
            <a:ext cx="10715625"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17 лет он поступил в университет, где занялся медициной. Галилею также нравились математические занятия: посещая их, он увлёкся геометрией и алгебраическими формулами, а также познакомился с научными трудами Коперника, что в дальнейшем повлияло на его жизнь. Благодаря своему покровителю, маркизу </a:t>
            </a:r>
            <a:r>
              <a:rPr lang="ru-RU" sz="2400" dirty="0" err="1">
                <a:latin typeface="Times New Roman" panose="02020603050405020304" pitchFamily="18" charset="0"/>
                <a:cs typeface="Times New Roman" panose="02020603050405020304" pitchFamily="18" charset="0"/>
              </a:rPr>
              <a:t>Гвидобальдо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дель</a:t>
            </a:r>
            <a:r>
              <a:rPr lang="ru-RU" sz="2400" dirty="0">
                <a:latin typeface="Times New Roman" panose="02020603050405020304" pitchFamily="18" charset="0"/>
                <a:cs typeface="Times New Roman" panose="02020603050405020304" pitchFamily="18" charset="0"/>
              </a:rPr>
              <a:t> Монте, Галилей начал преподаватель в Болонском университете и получать жалование</a:t>
            </a:r>
            <a:r>
              <a:rPr lang="ru-RU" sz="2400" dirty="0" smtClean="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 Помимо лекций, Галилео ведет плодотворную научную деятельность. Ученый занимается вопросами механики и математики. В 1689 году на три года мыслитель возвращается в Пизанский университет, но теперь уже в качестве преподавателя математики. </a:t>
            </a:r>
          </a:p>
        </p:txBody>
      </p:sp>
      <p:sp>
        <p:nvSpPr>
          <p:cNvPr id="4" name="Прямоугольник 3"/>
          <p:cNvSpPr/>
          <p:nvPr/>
        </p:nvSpPr>
        <p:spPr>
          <a:xfrm>
            <a:off x="3387144" y="631065"/>
            <a:ext cx="5163502" cy="856757"/>
          </a:xfrm>
          <a:prstGeom prst="rect">
            <a:avLst/>
          </a:prstGeom>
        </p:spPr>
        <p:txBody>
          <a:bodyPr wrap="square">
            <a:spAutoFit/>
            <a:scene3d>
              <a:camera prst="orthographicFront"/>
              <a:lightRig rig="threePt" dir="t"/>
            </a:scene3d>
            <a:sp3d extrusionH="57150">
              <a:bevelT w="38100" h="38100" prst="relaxedInset"/>
            </a:sp3d>
          </a:bodyPr>
          <a:lstStyle/>
          <a:p>
            <a:pPr lvl="0" algn="ctr"/>
            <a:r>
              <a:rPr lang="ru-RU" sz="4800" b="1" dirty="0" smtClean="0">
                <a:ln w="0"/>
                <a:effectLst>
                  <a:glow rad="63500">
                    <a:schemeClr val="accent1">
                      <a:satMod val="175000"/>
                      <a:alpha val="40000"/>
                    </a:schemeClr>
                  </a:glow>
                </a:effectLst>
                <a:latin typeface="Times New Roman" panose="02020603050405020304" pitchFamily="18" charset="0"/>
                <a:cs typeface="Times New Roman" panose="02020603050405020304" pitchFamily="18" charset="0"/>
              </a:rPr>
              <a:t>Учёба и работа </a:t>
            </a:r>
            <a:endParaRPr lang="ru-RU" sz="4800" b="1" dirty="0">
              <a:ln w="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29786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0485" y="571500"/>
            <a:ext cx="2524260" cy="584775"/>
          </a:xfrm>
          <a:prstGeom prst="rect">
            <a:avLst/>
          </a:prstGeom>
          <a:noFill/>
        </p:spPr>
        <p:txBody>
          <a:bodyPr wrap="square" rtlCol="0">
            <a:spAutoFit/>
          </a:bodyPr>
          <a:lstStyle/>
          <a:p>
            <a:r>
              <a:rPr lang="ru-RU" sz="3200" b="1" dirty="0" smtClean="0">
                <a:ln w="0"/>
              </a:rPr>
              <a:t> </a:t>
            </a:r>
            <a:endParaRPr lang="ru-RU" sz="3200" b="1" dirty="0">
              <a:ln w="0"/>
            </a:endParaRPr>
          </a:p>
        </p:txBody>
      </p:sp>
      <p:sp>
        <p:nvSpPr>
          <p:cNvPr id="6" name="AutoShape 2" descr="Галилео Галилей изучает теорию Коперни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5009882" y="2009103"/>
            <a:ext cx="6761409" cy="3785652"/>
          </a:xfrm>
          <a:prstGeom prst="rect">
            <a:avLst/>
          </a:prstGeom>
        </p:spPr>
        <p:txBody>
          <a:bodyPr wrap="square">
            <a:spAutoFit/>
          </a:bodyPr>
          <a:lstStyle/>
          <a:p>
            <a:pPr algn="just" fontAlgn="base"/>
            <a:r>
              <a:rPr lang="ru-RU" sz="2400" dirty="0">
                <a:latin typeface="Times New Roman" panose="02020603050405020304" pitchFamily="18" charset="0"/>
                <a:cs typeface="Times New Roman" panose="02020603050405020304" pitchFamily="18" charset="0"/>
              </a:rPr>
              <a:t>Благодаря изобретенному в 1609 году телескопу, который был создан с применением выпуклого объектива и вогнутого окуляра, Галилей начал наблюдение за небесными светилами. Но трехкратного увеличения первого прибора не хватало ученому для полноценных опытов, и вскоре астроном создает телескоп с 32-кратным увеличением объектов.</a:t>
            </a:r>
          </a:p>
          <a:p>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cstate="print"/>
          <a:srcRect l="-185" t="-43" r="49972" b="1"/>
          <a:stretch/>
        </p:blipFill>
        <p:spPr>
          <a:xfrm>
            <a:off x="460375" y="1543050"/>
            <a:ext cx="4060110" cy="4354936"/>
          </a:xfrm>
          <a:prstGeom prst="rect">
            <a:avLst/>
          </a:prstGeom>
        </p:spPr>
      </p:pic>
      <p:sp>
        <p:nvSpPr>
          <p:cNvPr id="4" name="Прямоугольник 3"/>
          <p:cNvSpPr/>
          <p:nvPr/>
        </p:nvSpPr>
        <p:spPr>
          <a:xfrm>
            <a:off x="3503054" y="571500"/>
            <a:ext cx="5047592" cy="830997"/>
          </a:xfrm>
          <a:prstGeom prst="rect">
            <a:avLst/>
          </a:prstGeom>
        </p:spPr>
        <p:txBody>
          <a:bodyPr wrap="square">
            <a:spAutoFit/>
            <a:scene3d>
              <a:camera prst="orthographicFront"/>
              <a:lightRig rig="threePt" dir="t"/>
            </a:scene3d>
            <a:sp3d extrusionH="57150">
              <a:bevelT w="38100" h="38100" prst="relaxedInset"/>
            </a:sp3d>
          </a:bodyPr>
          <a:lstStyle/>
          <a:p>
            <a:pPr lvl="0" algn="ctr"/>
            <a:r>
              <a:rPr lang="ru-RU" sz="4800" b="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Открытия</a:t>
            </a:r>
            <a:r>
              <a:rPr lang="ru-RU" sz="4800"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ru-RU" sz="4800"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1003589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73522" y="1983346"/>
            <a:ext cx="6027312" cy="4524315"/>
          </a:xfrm>
          <a:prstGeom prst="rect">
            <a:avLst/>
          </a:prstGeom>
        </p:spPr>
        <p:txBody>
          <a:bodyPr wrap="square">
            <a:spAutoFit/>
          </a:bodyPr>
          <a:lstStyle/>
          <a:p>
            <a:pPr algn="just" fontAlgn="base"/>
            <a:r>
              <a:rPr lang="ru-RU" sz="2400" dirty="0">
                <a:latin typeface="Times New Roman" panose="02020603050405020304" pitchFamily="18" charset="0"/>
                <a:cs typeface="Times New Roman" panose="02020603050405020304" pitchFamily="18" charset="0"/>
              </a:rPr>
              <a:t>Первым светилом, которое Галилей подробно изучил с помощью нового прибора, стала Луна. Ученый обнаружил множество гор и кратеров на поверхности спутника Земли. Первое открытие подтверждало, что Земля по физическим свойствам не отличается от других небесных тел. В этом состояло первое опровержение утверждения Аристотеля о разнице земной и небесной природы.</a:t>
            </a:r>
          </a:p>
          <a:p>
            <a:r>
              <a:rPr lang="ru-RU" sz="2400" dirty="0"/>
              <a:t/>
            </a:r>
            <a:br>
              <a:rPr lang="ru-RU" sz="2400" dirty="0"/>
            </a:br>
            <a:endParaRPr lang="ru-RU" sz="2400" dirty="0"/>
          </a:p>
        </p:txBody>
      </p:sp>
      <p:pic>
        <p:nvPicPr>
          <p:cNvPr id="3" name="Рисунок 2"/>
          <p:cNvPicPr>
            <a:picLocks noChangeAspect="1"/>
          </p:cNvPicPr>
          <p:nvPr/>
        </p:nvPicPr>
        <p:blipFill>
          <a:blip r:embed="rId2" cstate="print"/>
          <a:stretch>
            <a:fillRect/>
          </a:stretch>
        </p:blipFill>
        <p:spPr>
          <a:xfrm>
            <a:off x="293807" y="1893194"/>
            <a:ext cx="4833722" cy="3889419"/>
          </a:xfrm>
          <a:prstGeom prst="rect">
            <a:avLst/>
          </a:prstGeom>
        </p:spPr>
      </p:pic>
      <p:sp>
        <p:nvSpPr>
          <p:cNvPr id="4" name="TextBox 3"/>
          <p:cNvSpPr txBox="1"/>
          <p:nvPr/>
        </p:nvSpPr>
        <p:spPr>
          <a:xfrm>
            <a:off x="5640946" y="2975019"/>
            <a:ext cx="65" cy="276999"/>
          </a:xfrm>
          <a:prstGeom prst="rect">
            <a:avLst/>
          </a:prstGeom>
          <a:noFill/>
        </p:spPr>
        <p:txBody>
          <a:bodyPr wrap="none" lIns="0" tIns="0" rIns="0" bIns="0" rtlCol="0">
            <a:spAutoFit/>
          </a:bodyPr>
          <a:lstStyle/>
          <a:p>
            <a:endParaRPr lang="ru-RU" dirty="0"/>
          </a:p>
        </p:txBody>
      </p:sp>
      <p:sp>
        <p:nvSpPr>
          <p:cNvPr id="5" name="TextBox 4"/>
          <p:cNvSpPr txBox="1"/>
          <p:nvPr/>
        </p:nvSpPr>
        <p:spPr>
          <a:xfrm>
            <a:off x="5127528" y="671512"/>
            <a:ext cx="1685395" cy="830997"/>
          </a:xfrm>
          <a:prstGeom prst="rect">
            <a:avLst/>
          </a:prstGeom>
          <a:noFill/>
        </p:spPr>
        <p:txBody>
          <a:bodyPr wrap="square" rtlCol="0">
            <a:spAutoFit/>
            <a:scene3d>
              <a:camera prst="orthographicFront"/>
              <a:lightRig rig="threePt" dir="t"/>
            </a:scene3d>
            <a:sp3d extrusionH="57150">
              <a:bevelT w="38100" h="38100" prst="relaxedInset"/>
            </a:sp3d>
          </a:bodyPr>
          <a:lstStyle/>
          <a:p>
            <a:r>
              <a:rPr lang="ru-RU" sz="4800" b="1"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Луна</a:t>
            </a:r>
            <a:endParaRPr lang="ru-RU" sz="4800" b="1" dirty="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2037063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6553" y="1545465"/>
            <a:ext cx="6439436" cy="5843021"/>
          </a:xfrm>
          <a:prstGeom prst="rect">
            <a:avLst/>
          </a:prstGeom>
        </p:spPr>
        <p:txBody>
          <a:bodyPr wrap="square">
            <a:spAutoFit/>
          </a:bodyPr>
          <a:lstStyle/>
          <a:p>
            <a:pPr algn="just" fontAlgn="base"/>
            <a:r>
              <a:rPr lang="ru-RU" sz="2400" dirty="0">
                <a:latin typeface="Times New Roman" panose="02020603050405020304" pitchFamily="18" charset="0"/>
                <a:cs typeface="Times New Roman" panose="02020603050405020304" pitchFamily="18" charset="0"/>
              </a:rPr>
              <a:t>Второе основное открытие в области астрономии касалось обнаружения четырех спутников Юпитера, что в XX веке было подтверждено уже многочисленными космическими фото. Тем самым он опроверг доводы противников Коперника о том, что, если Луна вращается вокруг Земли, то Земля не может вращаться вокруг Солнца. Галилей вследствие несовершенства первых телескопов не смог установить период оборотов этих спутников. Окончательное доказательство вращения лун Юпитера было выдвинуто спустя 70 лет астрономом </a:t>
            </a:r>
            <a:r>
              <a:rPr lang="ru-RU" sz="2400" dirty="0" err="1">
                <a:latin typeface="Times New Roman" panose="02020603050405020304" pitchFamily="18" charset="0"/>
                <a:cs typeface="Times New Roman" panose="02020603050405020304" pitchFamily="18" charset="0"/>
              </a:rPr>
              <a:t>Кассини</a:t>
            </a:r>
            <a:r>
              <a:rPr lang="ru-RU" sz="2400" dirty="0">
                <a:solidFill>
                  <a:srgbClr val="2A2A2C"/>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ru-RU" sz="2400" dirty="0"/>
              <a:t/>
            </a:r>
            <a:br>
              <a:rPr lang="ru-RU" sz="2400" dirty="0"/>
            </a:br>
            <a:endParaRPr lang="ru-RU" sz="2400" dirty="0"/>
          </a:p>
        </p:txBody>
      </p:sp>
      <p:pic>
        <p:nvPicPr>
          <p:cNvPr id="3" name="Рисунок 2"/>
          <p:cNvPicPr>
            <a:picLocks noChangeAspect="1"/>
          </p:cNvPicPr>
          <p:nvPr/>
        </p:nvPicPr>
        <p:blipFill>
          <a:blip r:embed="rId2" cstate="print"/>
          <a:stretch>
            <a:fillRect/>
          </a:stretch>
        </p:blipFill>
        <p:spPr>
          <a:xfrm>
            <a:off x="321116" y="1545465"/>
            <a:ext cx="5047867" cy="4756216"/>
          </a:xfrm>
          <a:prstGeom prst="rect">
            <a:avLst/>
          </a:prstGeom>
        </p:spPr>
      </p:pic>
      <p:sp>
        <p:nvSpPr>
          <p:cNvPr id="6" name="TextBox 5"/>
          <p:cNvSpPr txBox="1"/>
          <p:nvPr/>
        </p:nvSpPr>
        <p:spPr>
          <a:xfrm>
            <a:off x="3760631" y="450761"/>
            <a:ext cx="3780202" cy="830997"/>
          </a:xfrm>
          <a:prstGeom prst="rect">
            <a:avLst/>
          </a:prstGeom>
          <a:noFill/>
        </p:spPr>
        <p:txBody>
          <a:bodyPr wrap="none" rtlCol="0">
            <a:spAutoFit/>
            <a:scene3d>
              <a:camera prst="orthographicFront"/>
              <a:lightRig rig="threePt" dir="t"/>
            </a:scene3d>
            <a:sp3d extrusionH="57150">
              <a:bevelT w="38100" h="38100" prst="relaxedInset"/>
            </a:sp3d>
          </a:bodyPr>
          <a:lstStyle/>
          <a:p>
            <a:r>
              <a:rPr lang="ru-RU" sz="4800"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ru-RU" sz="4800" b="1"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Спутники</a:t>
            </a:r>
            <a:endParaRPr lang="ru-RU" sz="4800" b="1" dirty="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1056431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351217" y="1609860"/>
            <a:ext cx="4388208" cy="4276589"/>
          </a:xfrm>
          <a:prstGeom prst="rect">
            <a:avLst/>
          </a:prstGeom>
        </p:spPr>
      </p:pic>
      <p:sp>
        <p:nvSpPr>
          <p:cNvPr id="4" name="Прямоугольник 3"/>
          <p:cNvSpPr/>
          <p:nvPr/>
        </p:nvSpPr>
        <p:spPr>
          <a:xfrm>
            <a:off x="4881093" y="1506828"/>
            <a:ext cx="7160653" cy="5078313"/>
          </a:xfrm>
          <a:prstGeom prst="rect">
            <a:avLst/>
          </a:prstGeom>
        </p:spPr>
        <p:txBody>
          <a:bodyPr wrap="square">
            <a:spAutoFit/>
          </a:bodyPr>
          <a:lstStyle/>
          <a:p>
            <a:pPr algn="just" fontAlgn="base"/>
            <a:r>
              <a:rPr lang="ru-RU" sz="2400" dirty="0">
                <a:latin typeface="Times New Roman" panose="02020603050405020304" pitchFamily="18" charset="0"/>
                <a:cs typeface="Times New Roman" panose="02020603050405020304" pitchFamily="18" charset="0"/>
              </a:rPr>
              <a:t>Галилео обнаружил наличие солнечных пятен, которые он наблюдал на протяжении длительного времени. Изучив светило, Галилей сделал вывод о вращении Солнца вокруг собственной оси. Наблюдая за Венерой и Меркурием, астроном определил, что орбиты планет находятся к Солнцу ближе земной. Галилей обнаружил кольца Сатурна и даже описал планету Нептун, но до конца в этих открытиях ему не удалось продвинуться, в силу несовершенства техники. Наблюдая в телескоп за звездами Млечного пути, ученый удостоверился в их необъятном количестве.</a:t>
            </a:r>
          </a:p>
          <a:p>
            <a:r>
              <a:rPr lang="ru-RU" dirty="0"/>
              <a:t/>
            </a:r>
            <a:br>
              <a:rPr lang="ru-RU" dirty="0"/>
            </a:br>
            <a:endParaRPr lang="ru-RU" dirty="0"/>
          </a:p>
        </p:txBody>
      </p:sp>
      <p:sp>
        <p:nvSpPr>
          <p:cNvPr id="2" name="TextBox 1"/>
          <p:cNvSpPr txBox="1"/>
          <p:nvPr/>
        </p:nvSpPr>
        <p:spPr>
          <a:xfrm>
            <a:off x="3850783" y="399245"/>
            <a:ext cx="5295570" cy="830997"/>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ru-RU" sz="4800" b="1"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Солнечные пятна </a:t>
            </a:r>
            <a:endParaRPr lang="ru-RU" sz="4800" b="1" dirty="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4633397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2158" y="2421227"/>
            <a:ext cx="6336403" cy="3046988"/>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Кроме астрономии, Галилей также совершал открытия в механике и физике: установил и подтвердил много законов, которые в дальнейшем легли в основу современных наук (в частности, законы падения и полёта тела, инерции, принцип относительности), а также сформулировал расчёт формулы колебания </a:t>
            </a:r>
            <a:r>
              <a:rPr lang="ru-RU" sz="2400" dirty="0" smtClean="0">
                <a:latin typeface="Times New Roman" panose="02020603050405020304" pitchFamily="18" charset="0"/>
                <a:cs typeface="Times New Roman" panose="02020603050405020304" pitchFamily="18" charset="0"/>
              </a:rPr>
              <a:t>маятников.</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321972" y="2073498"/>
            <a:ext cx="5012215" cy="3799268"/>
          </a:xfrm>
          <a:prstGeom prst="rect">
            <a:avLst/>
          </a:prstGeom>
        </p:spPr>
      </p:pic>
      <p:sp>
        <p:nvSpPr>
          <p:cNvPr id="6" name="Прямоугольник 5"/>
          <p:cNvSpPr/>
          <p:nvPr/>
        </p:nvSpPr>
        <p:spPr>
          <a:xfrm>
            <a:off x="3296992" y="270456"/>
            <a:ext cx="5253655" cy="1569660"/>
          </a:xfrm>
          <a:prstGeom prst="rect">
            <a:avLst/>
          </a:prstGeom>
        </p:spPr>
        <p:txBody>
          <a:bodyPr wrap="square">
            <a:spAutoFit/>
            <a:scene3d>
              <a:camera prst="orthographicFront"/>
              <a:lightRig rig="threePt" dir="t"/>
            </a:scene3d>
            <a:sp3d extrusionH="57150">
              <a:bevelT w="38100" h="38100" prst="relaxedInset"/>
            </a:sp3d>
          </a:bodyPr>
          <a:lstStyle/>
          <a:p>
            <a:pPr lvl="0" algn="ctr"/>
            <a:r>
              <a:rPr lang="ru-RU" sz="4800" b="1" dirty="0" smtClean="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Открытия в точных науках </a:t>
            </a:r>
            <a:endParaRPr lang="ru-RU" sz="4800" b="1" dirty="0">
              <a:solidFill>
                <a:prstClr val="white"/>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828767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670" y="2150772"/>
            <a:ext cx="11281892"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Он много рассуждал о философии и математике. И по своим рассуждениям установил тезисы, близкие к теории вероятности. Кроме того, исследователь выступил автором многих научных трактатов о числах. Увы, его современники не могли в полной мере оценить стремления и открытия учёного. И только позже люди смогут по-новому посмотреть на эти умозаключения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97365040"/>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TM03457452[[fn=Небесная]]</Template>
  <TotalTime>664</TotalTime>
  <Words>895</Words>
  <Application>Microsoft Office PowerPoint</Application>
  <PresentationFormat>Произвольный</PresentationFormat>
  <Paragraphs>38</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Небеса</vt:lpstr>
      <vt:lpstr>      ГУО «Учебно-педагогический комплекс детский сад- средняя  школа №42 г. Могилева»   Галилео галилей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ADMIN</cp:lastModifiedBy>
  <cp:revision>37</cp:revision>
  <dcterms:created xsi:type="dcterms:W3CDTF">2021-05-04T13:29:40Z</dcterms:created>
  <dcterms:modified xsi:type="dcterms:W3CDTF">2022-03-28T10:27:53Z</dcterms:modified>
</cp:coreProperties>
</file>